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HK Modular" charset="1" panose="00000800000000000000"/>
      <p:regular r:id="rId13"/>
    </p:embeddedFont>
    <p:embeddedFont>
      <p:font typeface="Tomorrow" charset="1" panose="00000000000000000000"/>
      <p:regular r:id="rId14"/>
    </p:embeddedFont>
    <p:embeddedFont>
      <p:font typeface="Ovo" charset="1" panose="02020502070400060406"/>
      <p:regular r:id="rId15"/>
    </p:embeddedFont>
    <p:embeddedFont>
      <p:font typeface="Open Sans" charset="1" panose="020B06060305040202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E8UEIRJxs.mp4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E8UEIRJxs.mp4" Type="http://schemas.openxmlformats.org/officeDocument/2006/relationships/video"/><Relationship Id="rId4" Target="../media/VAE8UEIRJxs.mp4" Type="http://schemas.microsoft.com/office/2007/relationships/media"/><Relationship Id="rId5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https://www.kaggle.com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http://100.64.100.6:8501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0.0000" end="13958.3333"/>
                </p14:media>
              </p:ext>
            </p:extLst>
          </p:nvPr>
        </p:nvPicPr>
        <p:blipFill>
          <a:blip r:embed="rId2"/>
          <a:srcRect l="0" t="657" r="0" b="657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233412" y="1317382"/>
            <a:ext cx="2607699" cy="1963045"/>
          </a:xfrm>
          <a:custGeom>
            <a:avLst/>
            <a:gdLst/>
            <a:ahLst/>
            <a:cxnLst/>
            <a:rect r="r" b="b" t="t" l="l"/>
            <a:pathLst>
              <a:path h="1963045" w="2607699">
                <a:moveTo>
                  <a:pt x="0" y="0"/>
                </a:moveTo>
                <a:lnTo>
                  <a:pt x="2607699" y="0"/>
                </a:lnTo>
                <a:lnTo>
                  <a:pt x="2607699" y="1963045"/>
                </a:lnTo>
                <a:lnTo>
                  <a:pt x="0" y="19630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637" t="-22820" r="0" b="-2282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33412" y="3619671"/>
            <a:ext cx="7539447" cy="4518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80"/>
              </a:lnSpc>
            </a:pPr>
            <a:r>
              <a:rPr lang="en-US" sz="512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Predicción de Supervivencia en Pacientes con Cáncer EN CHINA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3412" y="8255058"/>
            <a:ext cx="7721868" cy="1225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6"/>
              </a:lnSpc>
            </a:pPr>
            <a:r>
              <a:rPr lang="en-US" sz="3490" spc="331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•Luis Manuel Blanco Abenza</a:t>
            </a:r>
          </a:p>
          <a:p>
            <a:pPr algn="l">
              <a:lnSpc>
                <a:spcPts val="4886"/>
              </a:lnSpc>
            </a:pP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D1C54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790015">
            <a:off x="13183187" y="1502103"/>
            <a:ext cx="4850718" cy="3832067"/>
          </a:xfrm>
          <a:custGeom>
            <a:avLst/>
            <a:gdLst/>
            <a:ahLst/>
            <a:cxnLst/>
            <a:rect r="r" b="b" t="t" l="l"/>
            <a:pathLst>
              <a:path h="3832067" w="4850718">
                <a:moveTo>
                  <a:pt x="0" y="0"/>
                </a:moveTo>
                <a:lnTo>
                  <a:pt x="4850718" y="0"/>
                </a:lnTo>
                <a:lnTo>
                  <a:pt x="4850718" y="3832067"/>
                </a:lnTo>
                <a:lnTo>
                  <a:pt x="0" y="38320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9030832">
            <a:off x="-659981" y="7991322"/>
            <a:ext cx="2923794" cy="2533955"/>
          </a:xfrm>
          <a:custGeom>
            <a:avLst/>
            <a:gdLst/>
            <a:ahLst/>
            <a:cxnLst/>
            <a:rect r="r" b="b" t="t" l="l"/>
            <a:pathLst>
              <a:path h="2533955" w="2923794">
                <a:moveTo>
                  <a:pt x="0" y="0"/>
                </a:moveTo>
                <a:lnTo>
                  <a:pt x="2923794" y="0"/>
                </a:lnTo>
                <a:lnTo>
                  <a:pt x="2923794" y="2533956"/>
                </a:lnTo>
                <a:lnTo>
                  <a:pt x="0" y="253395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477790" y="1599341"/>
            <a:ext cx="10888386" cy="747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1"/>
              </a:lnSpc>
            </a:pPr>
            <a:r>
              <a:rPr lang="en-US" sz="4384" spc="245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CONTEXTO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698084" y="4237184"/>
            <a:ext cx="3603908" cy="266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8"/>
              </a:lnSpc>
            </a:pPr>
            <a:r>
              <a:rPr lang="en-US" sz="1743" spc="23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SITUACIÓN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39038" y="6859965"/>
            <a:ext cx="3606368" cy="266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8"/>
              </a:lnSpc>
            </a:pPr>
            <a:r>
              <a:rPr lang="en-US" sz="1743" spc="23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MACHINE LEARNING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24637" y="4237184"/>
            <a:ext cx="3603908" cy="266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8"/>
              </a:lnSpc>
            </a:pPr>
            <a:r>
              <a:rPr lang="en-US" sz="1743" spc="23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FUENTE DE DATOS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87927" y="5186165"/>
            <a:ext cx="3935899" cy="1486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8"/>
              </a:lnSpc>
            </a:pPr>
            <a:r>
              <a:rPr lang="en-US" sz="1622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📉 El cáncer es una de las principales causas de muerte en China.</a:t>
            </a:r>
          </a:p>
          <a:p>
            <a:pPr algn="l">
              <a:lnSpc>
                <a:spcPts val="2018"/>
              </a:lnSpc>
            </a:pPr>
            <a:r>
              <a:rPr lang="en-US" sz="1622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 Con una población de más de 1.400 millones, los sistemas</a:t>
            </a:r>
            <a:r>
              <a:rPr lang="en-US" sz="1622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 de salud enfrentan enormes retos en diagnóstico y priorización de pacientes.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039038" y="7807410"/>
            <a:ext cx="3606368" cy="996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8"/>
              </a:lnSpc>
            </a:pPr>
            <a:r>
              <a:rPr lang="en-US" sz="1622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🔬 El Machine Learning permite identificar patrones en datos reales y anticipar la probabilidad de supervivencia de los pacien</a:t>
            </a:r>
            <a:r>
              <a:rPr lang="en-US" sz="1622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tes.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24637" y="5184629"/>
            <a:ext cx="3946800" cy="1245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8"/>
              </a:lnSpc>
            </a:pPr>
            <a:r>
              <a:rPr lang="en-US" sz="1622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📁 Este proyecto trabaja con un archivo CSV que contiene datos reales de pacientes oncológicos en China, con variables como edad, tipo de cáncer, mutaciones y tratamiento recibido.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24637" y="4829981"/>
            <a:ext cx="5183308" cy="313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0244" indent="-175122" lvl="1">
              <a:lnSpc>
                <a:spcPts val="2628"/>
              </a:lnSpc>
              <a:buFont typeface="Arial"/>
              <a:buChar char="•"/>
            </a:pPr>
            <a:r>
              <a:rPr lang="en-US" sz="1622" u="sng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  <a:hlinkClick r:id="rId6" tooltip="https://www.kaggle.com"/>
              </a:rPr>
              <a:t>KAGGLE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D1C54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477790" y="9239250"/>
            <a:ext cx="157237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1154554" y="2856686"/>
            <a:ext cx="4573627" cy="45736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567085" y="1126734"/>
            <a:ext cx="11070722" cy="187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589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OBJETIVO DEL PROYECTO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67085" y="4352150"/>
            <a:ext cx="5992874" cy="1178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3"/>
              </a:lnSpc>
            </a:pPr>
            <a:r>
              <a:rPr lang="en-US" b="true" sz="253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📈MejorAR LA detección de riesgo y soporte en decisiones médicas.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67085" y="6154916"/>
            <a:ext cx="5535361" cy="1539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7"/>
              </a:lnSpc>
            </a:pPr>
            <a:r>
              <a:rPr lang="en-US" sz="2007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Gracias al modelo, los profesionales de salud pueden identificar con mayor precisión qué pacientes tienen</a:t>
            </a:r>
            <a:r>
              <a:rPr lang="en-US" sz="2007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 más riesgo de fallecer. Esto les permite priorizar recursos, adaptar tratamientos y actuar de forma más preventiva.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D1C54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477790" y="9239250"/>
            <a:ext cx="15723700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477790" y="3367759"/>
            <a:ext cx="5647134" cy="1409329"/>
            <a:chOff x="0" y="0"/>
            <a:chExt cx="1487311" cy="37118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87311" cy="371181"/>
            </a:xfrm>
            <a:custGeom>
              <a:avLst/>
              <a:gdLst/>
              <a:ahLst/>
              <a:cxnLst/>
              <a:rect r="r" b="b" t="t" l="l"/>
              <a:pathLst>
                <a:path h="371181" w="1487311">
                  <a:moveTo>
                    <a:pt x="43870" y="0"/>
                  </a:moveTo>
                  <a:lnTo>
                    <a:pt x="1443441" y="0"/>
                  </a:lnTo>
                  <a:cubicBezTo>
                    <a:pt x="1467670" y="0"/>
                    <a:pt x="1487311" y="19641"/>
                    <a:pt x="1487311" y="43870"/>
                  </a:cubicBezTo>
                  <a:lnTo>
                    <a:pt x="1487311" y="327311"/>
                  </a:lnTo>
                  <a:cubicBezTo>
                    <a:pt x="1487311" y="338946"/>
                    <a:pt x="1482689" y="350105"/>
                    <a:pt x="1474462" y="358332"/>
                  </a:cubicBezTo>
                  <a:cubicBezTo>
                    <a:pt x="1466234" y="366559"/>
                    <a:pt x="1455076" y="371181"/>
                    <a:pt x="1443441" y="371181"/>
                  </a:cubicBezTo>
                  <a:lnTo>
                    <a:pt x="43870" y="371181"/>
                  </a:lnTo>
                  <a:cubicBezTo>
                    <a:pt x="19641" y="371181"/>
                    <a:pt x="0" y="351540"/>
                    <a:pt x="0" y="327311"/>
                  </a:cubicBezTo>
                  <a:lnTo>
                    <a:pt x="0" y="43870"/>
                  </a:lnTo>
                  <a:cubicBezTo>
                    <a:pt x="0" y="32235"/>
                    <a:pt x="4622" y="21077"/>
                    <a:pt x="12849" y="12849"/>
                  </a:cubicBezTo>
                  <a:cubicBezTo>
                    <a:pt x="21077" y="4622"/>
                    <a:pt x="32235" y="0"/>
                    <a:pt x="438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19075"/>
              <a:ext cx="1487311" cy="5902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34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818898" y="-316346"/>
            <a:ext cx="4142416" cy="4114800"/>
          </a:xfrm>
          <a:custGeom>
            <a:avLst/>
            <a:gdLst/>
            <a:ahLst/>
            <a:cxnLst/>
            <a:rect r="r" b="b" t="t" l="l"/>
            <a:pathLst>
              <a:path h="4114800" w="4142416">
                <a:moveTo>
                  <a:pt x="0" y="0"/>
                </a:moveTo>
                <a:lnTo>
                  <a:pt x="4142416" y="0"/>
                </a:lnTo>
                <a:lnTo>
                  <a:pt x="414241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992893" y="3367759"/>
            <a:ext cx="4725506" cy="4725506"/>
          </a:xfrm>
          <a:custGeom>
            <a:avLst/>
            <a:gdLst/>
            <a:ahLst/>
            <a:cxnLst/>
            <a:rect r="r" b="b" t="t" l="l"/>
            <a:pathLst>
              <a:path h="4725506" w="4725506">
                <a:moveTo>
                  <a:pt x="0" y="0"/>
                </a:moveTo>
                <a:lnTo>
                  <a:pt x="4725506" y="0"/>
                </a:lnTo>
                <a:lnTo>
                  <a:pt x="4725506" y="4725505"/>
                </a:lnTo>
                <a:lnTo>
                  <a:pt x="0" y="47255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77790" y="981075"/>
            <a:ext cx="11855588" cy="1879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b="true" sz="5898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MODELOS DE ML IMPLEMENTADOS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90252" y="3470788"/>
            <a:ext cx="5213613" cy="999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6"/>
              </a:lnSpc>
            </a:pPr>
            <a:r>
              <a:rPr lang="en-US" b="true" sz="324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MODELOS APLICADOS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77790" y="4907855"/>
            <a:ext cx="8414604" cy="3371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6106" indent="-298053" lvl="1">
              <a:lnSpc>
                <a:spcPts val="4472"/>
              </a:lnSpc>
              <a:buFont typeface="Arial"/>
              <a:buChar char="•"/>
            </a:pPr>
            <a:r>
              <a:rPr lang="en-US" sz="276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K-Nearest Neighbors</a:t>
            </a:r>
          </a:p>
          <a:p>
            <a:pPr algn="l" marL="596106" indent="-298053" lvl="1">
              <a:lnSpc>
                <a:spcPts val="4472"/>
              </a:lnSpc>
              <a:buFont typeface="Arial"/>
              <a:buChar char="•"/>
            </a:pPr>
            <a:r>
              <a:rPr lang="en-US" sz="276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Random Forest</a:t>
            </a:r>
          </a:p>
          <a:p>
            <a:pPr algn="l" marL="596106" indent="-298053" lvl="1">
              <a:lnSpc>
                <a:spcPts val="4472"/>
              </a:lnSpc>
              <a:buFont typeface="Arial"/>
              <a:buChar char="•"/>
            </a:pPr>
            <a:r>
              <a:rPr lang="en-US" sz="276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Gradient Boosting</a:t>
            </a:r>
          </a:p>
          <a:p>
            <a:pPr algn="l" marL="596106" indent="-298053" lvl="1">
              <a:lnSpc>
                <a:spcPts val="4472"/>
              </a:lnSpc>
              <a:buFont typeface="Arial"/>
              <a:buChar char="•"/>
            </a:pPr>
            <a:r>
              <a:rPr lang="en-US" sz="276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AdaBoost</a:t>
            </a:r>
          </a:p>
          <a:p>
            <a:pPr algn="l" marL="596106" indent="-298053" lvl="1">
              <a:lnSpc>
                <a:spcPts val="4472"/>
              </a:lnSpc>
              <a:buFont typeface="Arial"/>
              <a:buChar char="•"/>
            </a:pPr>
            <a:r>
              <a:rPr lang="en-US" sz="276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XGBoo</a:t>
            </a:r>
            <a:r>
              <a:rPr lang="en-US" sz="276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st</a:t>
            </a:r>
          </a:p>
          <a:p>
            <a:pPr algn="l">
              <a:lnSpc>
                <a:spcPts val="4472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D1C54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91131" y="0"/>
            <a:ext cx="8896869" cy="10287000"/>
            <a:chOff x="0" y="0"/>
            <a:chExt cx="137835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835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378358">
                  <a:moveTo>
                    <a:pt x="0" y="0"/>
                  </a:moveTo>
                  <a:lnTo>
                    <a:pt x="1378358" y="0"/>
                  </a:lnTo>
                  <a:lnTo>
                    <a:pt x="137835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7812" t="0" r="-7812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764125" y="1046282"/>
            <a:ext cx="8064763" cy="1938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93"/>
              </a:lnSpc>
            </a:pPr>
            <a:r>
              <a:rPr lang="en-US" sz="3709" spc="27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APLICACIÓN Y VISUALIZACIÓN DE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22477" y="7364735"/>
            <a:ext cx="3160049" cy="950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b="true" sz="2750" spc="5" u="sng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  <a:hlinkClick r:id="rId3" tooltip="http://100.64.100.6:8501"/>
              </a:rPr>
              <a:t>STREAMLIT</a:t>
            </a:r>
          </a:p>
          <a:p>
            <a:pPr algn="l">
              <a:lnSpc>
                <a:spcPts val="385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764125" y="3954405"/>
            <a:ext cx="7876753" cy="2059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0"/>
              </a:lnSpc>
            </a:pPr>
            <a:r>
              <a:rPr lang="en-US" sz="1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Desarrollamos una interfaz interactiva para que cu</a:t>
            </a:r>
            <a:r>
              <a:rPr lang="en-US" sz="1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alquier persona —médicos, investigadores o responsables de políticas públicas— pueda probar el modelo sin conocimientos técnicos.</a:t>
            </a:r>
          </a:p>
          <a:p>
            <a:pPr algn="ctr">
              <a:lnSpc>
                <a:spcPts val="2050"/>
              </a:lnSpc>
            </a:pPr>
            <a:r>
              <a:rPr lang="en-US" sz="1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📲 La app permite:</a:t>
            </a:r>
          </a:p>
          <a:p>
            <a:pPr algn="ctr" marL="316164" indent="-158082" lvl="1">
              <a:lnSpc>
                <a:spcPts val="2050"/>
              </a:lnSpc>
              <a:buFont typeface="Arial"/>
              <a:buChar char="•"/>
            </a:pPr>
            <a:r>
              <a:rPr lang="en-US" sz="1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Introducir datos clínicos de un paciente.</a:t>
            </a:r>
          </a:p>
          <a:p>
            <a:pPr algn="ctr" marL="316164" indent="-158082" lvl="1">
              <a:lnSpc>
                <a:spcPts val="2050"/>
              </a:lnSpc>
              <a:buFont typeface="Arial"/>
              <a:buChar char="•"/>
            </a:pPr>
            <a:r>
              <a:rPr lang="en-US" sz="1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Ver la predicción: ¿Alive o Deceased?</a:t>
            </a:r>
          </a:p>
          <a:p>
            <a:pPr algn="ctr" marL="316164" indent="-158082" lvl="1">
              <a:lnSpc>
                <a:spcPts val="2050"/>
              </a:lnSpc>
              <a:buFont typeface="Arial"/>
              <a:buChar char="•"/>
            </a:pPr>
            <a:r>
              <a:rPr lang="en-US" sz="14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Consultar la probabilidad de fallecimiento.</a:t>
            </a:r>
          </a:p>
          <a:p>
            <a:pPr algn="ctr">
              <a:lnSpc>
                <a:spcPts val="205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D1C54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9823" y="2455898"/>
            <a:ext cx="5863082" cy="5863082"/>
          </a:xfrm>
          <a:custGeom>
            <a:avLst/>
            <a:gdLst/>
            <a:ahLst/>
            <a:cxnLst/>
            <a:rect r="r" b="b" t="t" l="l"/>
            <a:pathLst>
              <a:path h="5863082" w="5863082">
                <a:moveTo>
                  <a:pt x="0" y="0"/>
                </a:moveTo>
                <a:lnTo>
                  <a:pt x="5863082" y="0"/>
                </a:lnTo>
                <a:lnTo>
                  <a:pt x="5863082" y="5863082"/>
                </a:lnTo>
                <a:lnTo>
                  <a:pt x="0" y="58630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20818" y="613132"/>
            <a:ext cx="8503620" cy="1848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0"/>
              </a:lnSpc>
            </a:pPr>
            <a:r>
              <a:rPr lang="en-US" sz="6134" b="true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PRÓXIMOS PASOS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820818" y="4451455"/>
            <a:ext cx="9228205" cy="72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183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Convertir la app en una herramienta real para hospitales: validada, segura y con interfaz adaptada a profesionales</a:t>
            </a:r>
            <a:r>
              <a:rPr lang="en-US" sz="183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 sanitarios.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20818" y="6420224"/>
            <a:ext cx="9228205" cy="72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183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Integrar feedback continuo y nuevos datos para mejorar el modelo con el tiempo (aprendizaje activo o en producción).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20818" y="7913993"/>
            <a:ext cx="9228205" cy="724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1831">
                <a:solidFill>
                  <a:srgbClr val="FFFFFF"/>
                </a:solidFill>
                <a:latin typeface="Ovo"/>
                <a:ea typeface="Ovo"/>
                <a:cs typeface="Ovo"/>
                <a:sym typeface="Ovo"/>
              </a:rPr>
              <a:t>Aplicar el modelo a datasets similares de otros países y comparar patrones de riesgo por región.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20818" y="3910471"/>
            <a:ext cx="8503620" cy="312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1"/>
              </a:lnSpc>
            </a:pPr>
            <a:r>
              <a:rPr lang="en-US" b="true" sz="204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Optimización para despliegue clínico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20818" y="5641131"/>
            <a:ext cx="5953990" cy="626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1"/>
              </a:lnSpc>
            </a:pPr>
            <a:r>
              <a:rPr lang="en-US" b="true" sz="204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Monitorización continua del modelo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20818" y="7373009"/>
            <a:ext cx="5953990" cy="312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1"/>
              </a:lnSpc>
            </a:pPr>
            <a:r>
              <a:rPr lang="en-US" b="true" sz="204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Extensión internacional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D1C54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23032" y="4373335"/>
            <a:ext cx="15841937" cy="770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48"/>
              </a:lnSpc>
            </a:pPr>
            <a:r>
              <a:rPr lang="en-US" sz="5082" b="true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GRACIAS POR VUESTRA ATENCIÓN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977511" y="8077835"/>
            <a:ext cx="6281789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Luis Manuel Blanco Abenza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Ironhack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DAGpevKr8gU</dc:identifier>
  <dcterms:modified xsi:type="dcterms:W3CDTF">2011-08-01T06:04:30Z</dcterms:modified>
  <cp:revision>1</cp:revision>
  <dc:title>Blue and Colorful Gradient Introduction to Technology Presentation</dc:title>
</cp:coreProperties>
</file>

<file path=docProps/thumbnail.jpeg>
</file>